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D0FD6-0E82-4577-AA05-D59F9CE256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9AC0B3-A778-44FA-AD7B-C319C5CD68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BB368-1FD5-48BB-8E8D-D8DA5E3F6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43505-2393-4F7C-8101-07D73FC6C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B787F-B92F-4CBA-AB7D-C7B7C7A72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44884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AEB5E-FA43-475E-9B2A-0A0E021AA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7D8F99-0D3E-4A09-93DB-5A2BE9690F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A2C3E-99BE-4895-9648-45D5F52BF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55EC0-28AA-42E1-ADC7-0678E4CDE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31075-CDD5-4616-BE90-927324F14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04035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D18246-1446-4A97-90CF-274EBA4E0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DECD44-6BDA-4CD7-99B2-AE2491E688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C1C3E-B8AA-4157-B2AD-3B8184087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41D15-7987-4C6A-BD83-D60C1BE09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63FF8-56C3-4B80-BF4D-7DC51280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7572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C7169-63C8-4840-AFD2-5E9158C07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F901D-FBD2-43E3-BF02-86B664694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ABE96-83C0-49B7-9CE0-DC00AF20A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553F1-33DF-4F99-BCDC-408622E99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F9DB0-8E32-4A87-89AF-D942FCFD6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862266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AF205-0467-406D-A80F-3AB67ADB6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2CEC1-6D25-4B4E-8FB7-92FBA7C8C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0AC7D-9F23-4EA0-B1B3-4A4E9CB71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5D96C-2D93-4C06-80D8-890CDE6E2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AC2D5-9E95-439A-BAA2-56C7146F5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8617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4A6AD-50A5-4F83-A5F7-D8DCC4807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2C3BE-28BE-40D4-BB67-6A7F545FD4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74742-B3D9-4950-9285-A657B4087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47E404-0EDB-4CD0-84D0-983EF319A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DC4F3-D56B-447C-9BE3-700BC5E07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CE40F4-7EEC-48F4-85E5-06090E852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7242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6DE88-2349-4AEC-9CC0-B7BBB3C58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44B77-4942-4BF6-BA34-E1416B663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11718-EA5B-4B81-86C9-9C87B64A0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239F3D-8BC8-4390-9925-497A68F6AB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FE5ACA-E266-48F1-BEEE-A572891232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CCB3FF-B2EC-4BA5-BA89-3016E914E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593934-D8F0-40B8-9913-C0FE229DE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862479-D9D9-4B43-94D3-16F9F7E49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56490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90355-0D58-4101-BF7E-103E82C47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54B209-EBEE-42FD-9A1E-56F2B0A06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73B5A5-EE22-4287-8E0E-C2CD52984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03EC6-D5FF-4C32-B9E4-E63E42B78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94319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7F2E06-D976-4608-B2E1-0E4E321A2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C8C661-D342-451D-AAB5-3CC05E327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F3581-4372-4A80-9222-02C717996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2465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FADF0-8E5D-4D90-A112-8F73A3B5A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0F8D5-DBBD-4BEE-B19B-9D05ACF85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0690A-4A3F-4661-B61F-26434AFECD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6C1AD9-18F9-439C-BBA3-4E65A12CD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0EE432-DA62-45BA-8C8A-ADC34C080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CF699-4041-453E-8766-BBEB26202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11385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C79D4-6950-4464-8D0A-4BC67DF4F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F26352-100D-4085-BE3F-7E7D16ADF3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B6B87B-A697-40FB-9646-4B90E60671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8644-406A-4DCA-83AE-519C8EF58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5EC28-1B44-40F0-B63B-DA71DE42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5A42B4-BFF0-4075-930D-E07527A9C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56776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6934F2-3F72-4D82-B5EF-7B6E97271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CA00D-A361-4031-8FD2-329744B36B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38768-FE25-41DB-B40B-7D920DFA5B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8C27E-CDB6-47EF-83D5-032E13E72F9F}" type="datetimeFigureOut">
              <a:rPr lang="en-NZ" smtClean="0"/>
              <a:t>14/12/2020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D0B02-BC0E-44FA-A8FA-589077C1A4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140D2-EF06-4176-A96B-A392502BEA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C54A6-C0AA-4268-85D5-782605C7159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570624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cl.us/Geospatial_data" TargetMode="External"/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0AC6D-E364-4A69-97B6-D3782564AC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Capstone 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DDFC8C-B7FD-4EF7-A41D-112BF71C49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NZ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Battle of </a:t>
            </a:r>
            <a:r>
              <a:rPr lang="en-NZ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Neighborhoods</a:t>
            </a:r>
            <a:endParaRPr lang="en-NZ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9D091836-F878-4E42-9636-572BAD2EF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me - Start Your Restaurant Business">
            <a:extLst>
              <a:ext uri="{FF2B5EF4-FFF2-40B4-BE49-F238E27FC236}">
                <a16:creationId xmlns:a16="http://schemas.microsoft.com/office/drawing/2014/main" id="{73EBB4C3-D5C4-427E-8DE5-5A80C38A4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5064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A18-0F43-4436-A358-7D1FDB28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Cont. </a:t>
            </a:r>
            <a:r>
              <a:rPr lang="en-NZ" sz="2400" dirty="0"/>
              <a:t>Results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1A204-5C45-4B67-978E-5959B566C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existing restaurants are also mapped along with the postal codes to better visualize the existing of the restaurants against different locations.</a:t>
            </a:r>
            <a:endParaRPr lang="en-N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09B3BF9A-35F0-40A4-AF77-DD763101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91536866-1D9D-4FE4-BF69-ADB8AC2F1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441AFB-16A5-4C4D-B48F-9E4E4D5B3713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6800" y="2531295"/>
            <a:ext cx="7138400" cy="28979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669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A18-0F43-4436-A358-7D1FDB28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Cont. </a:t>
            </a:r>
            <a:r>
              <a:rPr lang="en-NZ" sz="2400" dirty="0"/>
              <a:t>Results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1A204-5C45-4B67-978E-5959B566C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NZ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neighborhoods</a:t>
            </a: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are also clustered using k-means algorithm</a:t>
            </a:r>
            <a:endParaRPr lang="en-N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09B3BF9A-35F0-40A4-AF77-DD763101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91536866-1D9D-4FE4-BF69-ADB8AC2F1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C70B64-442E-4706-89AE-EA3D6659E147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180431"/>
            <a:ext cx="5336569" cy="256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77C701-83EC-4047-88BE-13059A751CA7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510" y="3390899"/>
            <a:ext cx="5523102" cy="2714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318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A18-0F43-4436-A358-7D1FDB28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Cont. </a:t>
            </a:r>
            <a:r>
              <a:rPr lang="en-NZ" sz="2400" dirty="0"/>
              <a:t>Results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1A204-5C45-4B67-978E-5959B566C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clustering information is also mapped against the location of the restaurants offering continental food in Toronto.</a:t>
            </a:r>
            <a:endParaRPr lang="en-N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09B3BF9A-35F0-40A4-AF77-DD763101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91536866-1D9D-4FE4-BF69-ADB8AC2F1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9861C5-AAA0-46BF-B086-565FF55E3DB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0979" y="2340292"/>
            <a:ext cx="6390041" cy="33220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261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A18-0F43-4436-A358-7D1FDB28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1A204-5C45-4B67-978E-5959B566C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 is observed from the extracted results, under given conditions, that all the continental food restaurants are in cluster 2 (presented in light blue </a:t>
            </a:r>
            <a:r>
              <a:rPr lang="en-NZ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color</a:t>
            </a: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in figure on previous slide), where clusters 0, 1, 3, and 4 does not have any restaurant that offers continental food. 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Hence for opening a new restaurant that offers continental food, it is better to invest in the regions that lies in clusters 0, 1, 3, and 4. 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Moreover, even within cluster 2 there are locations (as seen in previous figure on previous slide) that possess potential for opening a restaurant offering continental food.</a:t>
            </a:r>
          </a:p>
          <a:p>
            <a:endParaRPr lang="en-NZ" dirty="0"/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09B3BF9A-35F0-40A4-AF77-DD763101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91536866-1D9D-4FE4-BF69-ADB8AC2F1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6308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A3B65-F3FF-4F21-B521-959260C86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D84B0-FC2C-4139-B92C-61C1E9F43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92880" cy="3736975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Problem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Audience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Description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6372F939-A55A-4F09-BCBC-963C5C015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12B739C6-D777-4B24-9C18-32132D21D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4534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35567-6F0A-4BCD-B0F2-EE3D50448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F5D69-8613-4A4D-8008-64927A13E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As part of Applied Data Science Capstone, this project encompasses the core concepts learned in the Coursera-IBM Data Science Professional Certificate Course. </a:t>
            </a:r>
          </a:p>
          <a:p>
            <a:pPr algn="just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NZ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This project employed techniques like</a:t>
            </a:r>
          </a:p>
          <a:p>
            <a:pPr lvl="1"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D</a:t>
            </a:r>
            <a:r>
              <a:rPr lang="en-NZ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 Acquisition</a:t>
            </a:r>
          </a:p>
          <a:p>
            <a:pPr lvl="1"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Data C</a:t>
            </a:r>
            <a:r>
              <a:rPr lang="en-NZ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leaning, </a:t>
            </a:r>
          </a:p>
          <a:p>
            <a:pPr lvl="1"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Data V</a:t>
            </a:r>
            <a:r>
              <a:rPr lang="en-NZ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isualization</a:t>
            </a:r>
          </a:p>
          <a:p>
            <a:pPr lvl="1"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Data A</a:t>
            </a:r>
            <a:r>
              <a:rPr lang="en-NZ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nalysis</a:t>
            </a:r>
          </a:p>
          <a:p>
            <a:pPr lvl="1"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Geocoder </a:t>
            </a:r>
          </a:p>
          <a:p>
            <a:pPr lvl="1"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Folium</a:t>
            </a:r>
          </a:p>
          <a:p>
            <a:pPr lvl="1"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Foursquare</a:t>
            </a:r>
          </a:p>
          <a:p>
            <a:pPr lvl="1" algn="just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K-means Clustering Algorithm</a:t>
            </a:r>
            <a:r>
              <a:rPr lang="en-NZ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</a:p>
          <a:p>
            <a:pPr algn="just"/>
            <a:endParaRPr lang="en-NZ" dirty="0"/>
          </a:p>
        </p:txBody>
      </p:sp>
      <p:pic>
        <p:nvPicPr>
          <p:cNvPr id="5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B6D90FBB-1482-4DEA-80D7-98C22E01C6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Home - Start Your Restaurant Business">
            <a:extLst>
              <a:ext uri="{FF2B5EF4-FFF2-40B4-BE49-F238E27FC236}">
                <a16:creationId xmlns:a16="http://schemas.microsoft.com/office/drawing/2014/main" id="{38561E8C-2E19-4B6C-BA24-727099CD12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435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A18-0F43-4436-A358-7D1FDB28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1A204-5C45-4B67-978E-5959B566C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Toronto, the capital of the province of Ontario, is one of the major Canadian cities</a:t>
            </a:r>
          </a:p>
          <a:p>
            <a:pPr lvl="1" algn="just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Being a dynamic metropolis, it attracts people from multi-ethnic groups, consequently it is not only the most densely populated region of the Canada but also provides numerous growth opportunities</a:t>
            </a:r>
          </a:p>
          <a:p>
            <a:pPr lvl="1" algn="just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 this context, the food business is one of the promising sectors to invest, as being a multicultural city, Toronto offers wide range of cuisines. </a:t>
            </a:r>
          </a:p>
          <a:p>
            <a:pPr lvl="1" algn="just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NZ" sz="1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just">
              <a:lnSpc>
                <a:spcPct val="107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 invest in the food business, this project aims to identify the best venue to open a restaurant that offers continental food, not only to better serve the community but also provide an edge to flourish the business. </a:t>
            </a:r>
          </a:p>
          <a:p>
            <a:endParaRPr lang="en-NZ" dirty="0"/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09B3BF9A-35F0-40A4-AF77-DD763101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91536866-1D9D-4FE4-BF69-ADB8AC2F1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3732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8BAD6-1E1D-4017-BD5A-9FF3E7796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Target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06166-C0C0-49E0-A23A-3B715C80D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targeting audiences of this project are entrepreneurs and community members. 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NZ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As from the best location/venue of the continental restaurant 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NZ" sz="1600" dirty="0">
                <a:latin typeface="Times New Roman" panose="02020603050405020304" pitchFamily="18" charset="0"/>
                <a:ea typeface="Calibri" panose="020F0502020204030204" pitchFamily="34" charset="0"/>
              </a:rPr>
              <a:t>T</a:t>
            </a:r>
            <a:r>
              <a:rPr lang="en-NZ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he entrepreneurs can benefit in terms of more profit from their business. On the other side, the best location of the continental restaurant will also facilitate the community members. </a:t>
            </a:r>
          </a:p>
          <a:p>
            <a:pPr marL="0" indent="0" algn="just">
              <a:buNone/>
            </a:pPr>
            <a:endParaRPr lang="en-NZ" dirty="0"/>
          </a:p>
        </p:txBody>
      </p:sp>
      <p:pic>
        <p:nvPicPr>
          <p:cNvPr id="7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98B33E17-1005-416C-9050-ECC7F9470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ome - Start Your Restaurant Business">
            <a:extLst>
              <a:ext uri="{FF2B5EF4-FFF2-40B4-BE49-F238E27FC236}">
                <a16:creationId xmlns:a16="http://schemas.microsoft.com/office/drawing/2014/main" id="{D082CC77-DD70-4D95-B6AF-6C73B3E95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926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116CE-CD11-403B-882A-EA598CAEF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68EEF-305A-4148-8422-B824BDE32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NZ" sz="1800" b="0" kern="0" dirty="0">
                <a:effectLst/>
                <a:latin typeface="Times New Roman" panose="02020603050405020304" pitchFamily="18" charset="0"/>
              </a:rPr>
              <a:t>As Toronto being the intended city to open the continental-food restaurant, the postal code data of Toronto is acquired from Wikipedia (the web-link to the acquired data is provided as, </a:t>
            </a:r>
            <a:r>
              <a:rPr lang="en-NZ" sz="1800" b="1" u="sng" kern="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hlinkClick r:id="rId2"/>
              </a:rPr>
              <a:t>https://en.wikipedia.org/wiki/List_of_postal_codes_of_Canada:_M</a:t>
            </a:r>
            <a:r>
              <a:rPr lang="en-NZ" sz="1800" b="0" kern="0" dirty="0">
                <a:effectLst/>
                <a:latin typeface="Times New Roman" panose="02020603050405020304" pitchFamily="18" charset="0"/>
              </a:rPr>
              <a:t>).</a:t>
            </a:r>
            <a:r>
              <a:rPr lang="en-NZ" sz="1800" b="1" kern="0" dirty="0">
                <a:effectLst/>
                <a:latin typeface="Times New Roman" panose="02020603050405020304" pitchFamily="18" charset="0"/>
              </a:rPr>
              <a:t> 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en-NZ" sz="1600" b="0" kern="0" dirty="0">
                <a:effectLst/>
                <a:latin typeface="Times New Roman" panose="02020603050405020304" pitchFamily="18" charset="0"/>
              </a:rPr>
              <a:t>The acquired data is transformed to </a:t>
            </a:r>
            <a:r>
              <a:rPr lang="en-NZ" sz="1600" b="0" i="1" kern="0" dirty="0">
                <a:effectLst/>
                <a:latin typeface="Times New Roman" panose="02020603050405020304" pitchFamily="18" charset="0"/>
              </a:rPr>
              <a:t>pandas</a:t>
            </a:r>
            <a:r>
              <a:rPr lang="en-NZ" sz="1600" b="0" kern="0" dirty="0">
                <a:effectLst/>
                <a:latin typeface="Times New Roman" panose="02020603050405020304" pitchFamily="18" charset="0"/>
              </a:rPr>
              <a:t> </a:t>
            </a:r>
            <a:r>
              <a:rPr lang="en-NZ" sz="1600" b="0" kern="0" dirty="0" err="1">
                <a:effectLst/>
                <a:latin typeface="Times New Roman" panose="02020603050405020304" pitchFamily="18" charset="0"/>
              </a:rPr>
              <a:t>dataframe</a:t>
            </a:r>
            <a:r>
              <a:rPr lang="en-NZ" sz="1600" b="0" kern="0" dirty="0">
                <a:effectLst/>
                <a:latin typeface="Times New Roman" panose="02020603050405020304" pitchFamily="18" charset="0"/>
              </a:rPr>
              <a:t> for further processing. The extracted </a:t>
            </a:r>
            <a:r>
              <a:rPr lang="en-NZ" sz="1600" b="0" kern="0" dirty="0" err="1">
                <a:effectLst/>
                <a:latin typeface="Times New Roman" panose="02020603050405020304" pitchFamily="18" charset="0"/>
              </a:rPr>
              <a:t>dataframe</a:t>
            </a:r>
            <a:r>
              <a:rPr lang="en-NZ" sz="1600" b="0" kern="0" dirty="0">
                <a:effectLst/>
                <a:latin typeface="Times New Roman" panose="02020603050405020304" pitchFamily="18" charset="0"/>
              </a:rPr>
              <a:t> consist of 3 columns namely, Postal Codes, Borough, and </a:t>
            </a:r>
            <a:r>
              <a:rPr lang="en-NZ" sz="1600" b="0" kern="0" dirty="0" err="1">
                <a:effectLst/>
                <a:latin typeface="Times New Roman" panose="02020603050405020304" pitchFamily="18" charset="0"/>
              </a:rPr>
              <a:t>Neighborhood</a:t>
            </a:r>
            <a:r>
              <a:rPr lang="en-NZ" sz="1600" b="0" kern="0" dirty="0">
                <a:effectLst/>
                <a:latin typeface="Times New Roman" panose="02020603050405020304" pitchFamily="18" charset="0"/>
              </a:rPr>
              <a:t>, which are further cleaned for further visualization and analysis. </a:t>
            </a:r>
          </a:p>
          <a:p>
            <a:pPr marL="457200" lvl="1" indent="0" algn="just">
              <a:buNone/>
            </a:pPr>
            <a:endParaRPr lang="en-NZ" sz="1600" b="0" kern="0" dirty="0">
              <a:effectLst/>
              <a:latin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NZ" sz="1800" b="0" kern="0" dirty="0">
                <a:effectLst/>
                <a:latin typeface="Times New Roman" panose="02020603050405020304" pitchFamily="18" charset="0"/>
              </a:rPr>
              <a:t>The geographical coordinates of each postal code are obtained from </a:t>
            </a:r>
            <a:r>
              <a:rPr lang="en-NZ" sz="1800" b="1" u="sng" kern="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hlinkClick r:id="rId3"/>
              </a:rPr>
              <a:t>https://cocl.us/Geospatial_data</a:t>
            </a:r>
            <a:r>
              <a:rPr lang="en-NZ" sz="1800" b="0" kern="0" dirty="0">
                <a:effectLst/>
                <a:latin typeface="Times New Roman" panose="02020603050405020304" pitchFamily="18" charset="0"/>
              </a:rPr>
              <a:t>. Moreover, </a:t>
            </a:r>
            <a:r>
              <a:rPr lang="en-NZ" sz="1800" b="0" i="1" kern="0" dirty="0">
                <a:effectLst/>
                <a:latin typeface="Times New Roman" panose="02020603050405020304" pitchFamily="18" charset="0"/>
              </a:rPr>
              <a:t>Geocoder</a:t>
            </a:r>
            <a:r>
              <a:rPr lang="en-NZ" sz="1800" b="0" kern="0" dirty="0">
                <a:effectLst/>
                <a:latin typeface="Times New Roman" panose="02020603050405020304" pitchFamily="18" charset="0"/>
              </a:rPr>
              <a:t> and </a:t>
            </a:r>
            <a:r>
              <a:rPr lang="en-NZ" sz="1800" b="0" i="1" kern="0" dirty="0">
                <a:effectLst/>
                <a:latin typeface="Times New Roman" panose="02020603050405020304" pitchFamily="18" charset="0"/>
              </a:rPr>
              <a:t>Foursquare</a:t>
            </a:r>
            <a:r>
              <a:rPr lang="en-NZ" sz="1800" b="0" kern="0" dirty="0">
                <a:effectLst/>
                <a:latin typeface="Times New Roman" panose="02020603050405020304" pitchFamily="18" charset="0"/>
              </a:rPr>
              <a:t> are also employed in this project for visualizing and pertaining the venue data for geographical location suitability.</a:t>
            </a:r>
            <a:endParaRPr lang="en-NZ" sz="1800" b="1" kern="0" dirty="0">
              <a:effectLst/>
              <a:latin typeface="Times New Roman" panose="02020603050405020304" pitchFamily="18" charset="0"/>
            </a:endParaRPr>
          </a:p>
          <a:p>
            <a:pPr algn="just"/>
            <a:endParaRPr lang="en-NZ" dirty="0"/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1ED8B7B6-892E-4371-9954-C257CCBEC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7F123D0E-B15F-40AE-A9D3-8D274BA54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1676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A18-0F43-4436-A358-7D1FDB28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Cont. </a:t>
            </a:r>
            <a:r>
              <a:rPr lang="en-NZ" sz="2400" dirty="0"/>
              <a:t>Data Description</a:t>
            </a:r>
            <a:endParaRPr lang="en-NZ" dirty="0"/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09B3BF9A-35F0-40A4-AF77-DD763101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91536866-1D9D-4FE4-BF69-ADB8AC2F1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D9B1AD-F599-4FFC-99F7-10AF65ECD864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284" y="1690688"/>
            <a:ext cx="7555432" cy="37385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0736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A18-0F43-4436-A358-7D1FDB28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1A204-5C45-4B67-978E-5959B566C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acquired data is cleaned and geospatially analysed in the context of the </a:t>
            </a:r>
            <a:r>
              <a:rPr lang="en-NZ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neighborhoods</a:t>
            </a: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Toronto. </a:t>
            </a:r>
            <a:endParaRPr lang="en-NZ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09B3BF9A-35F0-40A4-AF77-DD763101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91536866-1D9D-4FE4-BF69-ADB8AC2F1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798651-53FA-4F6F-B7F7-17F720A5ABC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9509" y="2691829"/>
            <a:ext cx="5732981" cy="24555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2216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A18-0F43-4436-A358-7D1FDB285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Cont. </a:t>
            </a:r>
            <a:r>
              <a:rPr lang="en-NZ" sz="2400" dirty="0"/>
              <a:t>Results</a:t>
            </a:r>
            <a:endParaRPr lang="en-N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1A204-5C45-4B67-978E-5959B566C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Foursquare API is employed to search for existing continental food restaurant and the existing restaurant are mapped on the geographical map to extract their locations. 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NZ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F</a:t>
            </a:r>
            <a:r>
              <a:rPr lang="en-NZ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or said purposes the extracted data related to continental food is thoroughly cleaned for further processing. </a:t>
            </a:r>
            <a:endParaRPr lang="en-NZ" dirty="0"/>
          </a:p>
        </p:txBody>
      </p:sp>
      <p:pic>
        <p:nvPicPr>
          <p:cNvPr id="4" name="Picture 2" descr="Tibco oferece serviços cognitivos no Microsoft Azure - INFOR CHANNEL - O  ponto de encontro da comunidade de TI">
            <a:extLst>
              <a:ext uri="{FF2B5EF4-FFF2-40B4-BE49-F238E27FC236}">
                <a16:creationId xmlns:a16="http://schemas.microsoft.com/office/drawing/2014/main" id="{09B3BF9A-35F0-40A4-AF77-DD7631013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4923" y="-1"/>
            <a:ext cx="2407077" cy="143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ome - Start Your Restaurant Business">
            <a:extLst>
              <a:ext uri="{FF2B5EF4-FFF2-40B4-BE49-F238E27FC236}">
                <a16:creationId xmlns:a16="http://schemas.microsoft.com/office/drawing/2014/main" id="{91536866-1D9D-4FE4-BF69-ADB8AC2F1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29250"/>
            <a:ext cx="30670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82E5A1-A820-4F27-95C1-78DF9D538ABA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215" y="2794613"/>
            <a:ext cx="7042079" cy="2413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A05F26-3BDB-4532-B869-FE4410260F65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50" y="2890758"/>
            <a:ext cx="3067050" cy="36267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4411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624</Words>
  <Application>Microsoft Office PowerPoint</Application>
  <PresentationFormat>Widescreen</PresentationFormat>
  <Paragraphs>54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Wingdings</vt:lpstr>
      <vt:lpstr>Office Theme</vt:lpstr>
      <vt:lpstr>Capstone Project </vt:lpstr>
      <vt:lpstr>Outline</vt:lpstr>
      <vt:lpstr>Introduction</vt:lpstr>
      <vt:lpstr>Business Problem</vt:lpstr>
      <vt:lpstr>Target Audience</vt:lpstr>
      <vt:lpstr>Data Description</vt:lpstr>
      <vt:lpstr>Cont. Data Description</vt:lpstr>
      <vt:lpstr>Results</vt:lpstr>
      <vt:lpstr>Cont. Results</vt:lpstr>
      <vt:lpstr>Cont. Results</vt:lpstr>
      <vt:lpstr>Cont. Results</vt:lpstr>
      <vt:lpstr>Cont. 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</dc:title>
  <dc:creator>Attique Rehman</dc:creator>
  <cp:lastModifiedBy>Attique Rehman</cp:lastModifiedBy>
  <cp:revision>12</cp:revision>
  <dcterms:created xsi:type="dcterms:W3CDTF">2020-12-14T08:33:59Z</dcterms:created>
  <dcterms:modified xsi:type="dcterms:W3CDTF">2020-12-14T09:48:16Z</dcterms:modified>
</cp:coreProperties>
</file>

<file path=docProps/thumbnail.jpeg>
</file>